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51.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1.xml" ContentType="application/vnd.openxmlformats-officedocument.presentationml.slide+xml"/>
  <Override PartName="/ppt/slides/slide17.xml" ContentType="application/vnd.openxmlformats-officedocument.presentationml.slide+xml"/>
  <Override PartName="/ppt/slides/slide33.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38.xml" ContentType="application/vnd.openxmlformats-officedocument.presentationml.slide+xml"/>
  <Override PartName="/ppt/slides/slide34.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notesSlides/notesSlide4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4.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notesSlides/notesSlide49.xml" ContentType="application/vnd.openxmlformats-officedocument.presentationml.notesSlide+xml"/>
  <Override PartName="/ppt/notesSlides/notesSlide35.xml" ContentType="application/vnd.openxmlformats-officedocument.presentationml.notesSlide+xml"/>
  <Override PartName="/ppt/notesSlides/notesSlide43.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8.xml" ContentType="application/vnd.openxmlformats-officedocument.presentationml.notesSlide+xml"/>
  <Override PartName="/ppt/notesSlides/notesSlide38.xml" ContentType="application/vnd.openxmlformats-officedocument.presentationml.notesSlide+xml"/>
  <Override PartName="/ppt/notesSlides/notesSlide46.xml" ContentType="application/vnd.openxmlformats-officedocument.presentationml.notesSlide+xml"/>
  <Override PartName="/ppt/notesSlides/notesSlide50.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45.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0.xml" ContentType="application/vnd.openxmlformats-officedocument.presentationml.notesSlide+xml"/>
  <Override PartName="/ppt/notesSlides/notesSlide33.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34.xml" ContentType="application/vnd.openxmlformats-officedocument.presentationml.notesSlide+xml"/>
  <Override PartName="/ppt/notesSlides/notesSlide44.xml" ContentType="application/vnd.openxmlformats-officedocument.presentationml.notesSlide+xml"/>
  <Override PartName="/ppt/notesSlides/notesSlide1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9.xml" ContentType="application/vnd.openxmlformats-officedocument.presentationml.notesSlide+xml"/>
  <Override PartName="/ppt/notesSlides/notesSlide6.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53"/>
  </p:notesMasterIdLst>
  <p:handoutMasterIdLst>
    <p:handoutMasterId r:id="rId54"/>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436" r:id="rId21"/>
    <p:sldId id="399" r:id="rId22"/>
    <p:sldId id="423" r:id="rId23"/>
    <p:sldId id="393" r:id="rId24"/>
    <p:sldId id="366" r:id="rId25"/>
    <p:sldId id="429" r:id="rId26"/>
    <p:sldId id="432" r:id="rId27"/>
    <p:sldId id="394" r:id="rId28"/>
    <p:sldId id="419" r:id="rId29"/>
    <p:sldId id="420" r:id="rId30"/>
    <p:sldId id="266" r:id="rId31"/>
    <p:sldId id="395" r:id="rId32"/>
    <p:sldId id="315" r:id="rId33"/>
    <p:sldId id="370" r:id="rId34"/>
    <p:sldId id="267" r:id="rId35"/>
    <p:sldId id="346" r:id="rId36"/>
    <p:sldId id="397" r:id="rId37"/>
    <p:sldId id="373" r:id="rId38"/>
    <p:sldId id="371" r:id="rId39"/>
    <p:sldId id="398" r:id="rId40"/>
    <p:sldId id="317" r:id="rId41"/>
    <p:sldId id="435" r:id="rId42"/>
    <p:sldId id="442" r:id="rId43"/>
    <p:sldId id="437" r:id="rId44"/>
    <p:sldId id="438" r:id="rId45"/>
    <p:sldId id="439" r:id="rId46"/>
    <p:sldId id="440" r:id="rId47"/>
    <p:sldId id="441" r:id="rId48"/>
    <p:sldId id="369" r:id="rId49"/>
    <p:sldId id="422" r:id="rId50"/>
    <p:sldId id="433" r:id="rId51"/>
    <p:sldId id="434" r:id="rId52"/>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59" d="100"/>
          <a:sy n="59" d="100"/>
        </p:scale>
        <p:origin x="1134" y="66"/>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2/19/2020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2/19/2020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a:t>
            </a:r>
            <a:r>
              <a:rPr lang="en-US" b="1" baseline="0" dirty="0" smtClean="0"/>
              <a:t>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a:t>
            </a:r>
            <a:r>
              <a:rPr lang="en-US" b="1" dirty="0" smtClean="0"/>
              <a:t>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Researchers </a:t>
            </a:r>
            <a:r>
              <a:rPr lang="en-US" sz="1200" b="0" i="0" kern="1200" dirty="0" smtClean="0">
                <a:solidFill>
                  <a:schemeClr val="tx1"/>
                </a:solidFill>
                <a:effectLst/>
                <a:latin typeface="+mn-lt"/>
                <a:ea typeface="+mn-ea"/>
                <a:cs typeface="+mn-cs"/>
              </a:rPr>
              <a:t>used Point Blue’s long-term data on the </a:t>
            </a:r>
            <a:r>
              <a:rPr lang="en-US" sz="1200" b="0" i="0" kern="1200" dirty="0" err="1" smtClean="0">
                <a:solidFill>
                  <a:schemeClr val="tx1"/>
                </a:solidFill>
                <a:effectLst/>
                <a:latin typeface="+mn-lt"/>
                <a:ea typeface="+mn-ea"/>
                <a:cs typeface="+mn-cs"/>
              </a:rPr>
              <a:t>Farallon</a:t>
            </a:r>
            <a:r>
              <a:rPr lang="en-US" sz="1200" b="0" i="0" kern="1200" dirty="0" smtClean="0">
                <a:solidFill>
                  <a:schemeClr val="tx1"/>
                </a:solidFill>
                <a:effectLst/>
                <a:latin typeface="+mn-lt"/>
                <a:ea typeface="+mn-ea"/>
                <a:cs typeface="+mn-cs"/>
              </a:rPr>
              <a:t> Islands National Wildlife Refuge to provide a quantitative estimate of </a:t>
            </a:r>
            <a:r>
              <a:rPr lang="en-US" sz="1200" b="0" i="0" kern="1200" dirty="0" smtClean="0">
                <a:solidFill>
                  <a:schemeClr val="tx1"/>
                </a:solidFill>
                <a:effectLst/>
                <a:latin typeface="+mn-lt"/>
                <a:ea typeface="+mn-ea"/>
                <a:cs typeface="+mn-cs"/>
              </a:rPr>
              <a:t>both the</a:t>
            </a:r>
            <a:r>
              <a:rPr lang="en-US" sz="1200" b="0" i="0" kern="1200" baseline="0" dirty="0" smtClean="0">
                <a:solidFill>
                  <a:schemeClr val="tx1"/>
                </a:solidFill>
                <a:effectLst/>
                <a:latin typeface="+mn-lt"/>
                <a:ea typeface="+mn-ea"/>
                <a:cs typeface="+mn-cs"/>
              </a:rPr>
              <a:t> impacts of owl predation and </a:t>
            </a:r>
            <a:r>
              <a:rPr lang="en-US" sz="1200" b="0" i="0" kern="1200" dirty="0" smtClean="0">
                <a:solidFill>
                  <a:schemeClr val="tx1"/>
                </a:solidFill>
                <a:effectLst/>
                <a:latin typeface="+mn-lt"/>
                <a:ea typeface="+mn-ea"/>
                <a:cs typeface="+mn-cs"/>
              </a:rPr>
              <a:t>the </a:t>
            </a:r>
            <a:r>
              <a:rPr lang="en-US" sz="1200" b="0" i="0" kern="1200" dirty="0" smtClean="0">
                <a:solidFill>
                  <a:schemeClr val="tx1"/>
                </a:solidFill>
                <a:effectLst/>
                <a:latin typeface="+mn-lt"/>
                <a:ea typeface="+mn-ea"/>
                <a:cs typeface="+mn-cs"/>
              </a:rPr>
              <a:t>long-term anticipated benefit to ashy storm-petrels from </a:t>
            </a:r>
            <a:r>
              <a:rPr lang="en-US" sz="1200" b="0" i="0" kern="1200" dirty="0" smtClean="0">
                <a:solidFill>
                  <a:schemeClr val="tx1"/>
                </a:solidFill>
                <a:effectLst/>
                <a:latin typeface="+mn-lt"/>
                <a:ea typeface="+mn-ea"/>
                <a:cs typeface="+mn-cs"/>
              </a:rPr>
              <a:t>removing</a:t>
            </a:r>
            <a:r>
              <a:rPr lang="en-US" sz="1200" b="0" i="0" kern="1200" baseline="0" dirty="0" smtClean="0">
                <a:solidFill>
                  <a:schemeClr val="tx1"/>
                </a:solidFill>
                <a:effectLst/>
                <a:latin typeface="+mn-lt"/>
                <a:ea typeface="+mn-ea"/>
                <a:cs typeface="+mn-cs"/>
              </a:rPr>
              <a:t> mice and the associated predation pressure.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If recently observed conditions continue, the already-threatened storm-petrel population is expected </a:t>
            </a:r>
            <a:r>
              <a:rPr lang="en-US" sz="1200" b="1" i="0" kern="1200" dirty="0" smtClean="0">
                <a:solidFill>
                  <a:schemeClr val="tx1"/>
                </a:solidFill>
                <a:effectLst/>
                <a:latin typeface="+mn-lt"/>
                <a:ea typeface="+mn-ea"/>
                <a:cs typeface="+mn-cs"/>
              </a:rPr>
              <a:t>to decline by 63% over the next 20 years</a:t>
            </a:r>
            <a:r>
              <a:rPr lang="en-US" sz="1200" b="0" i="0" kern="1200" dirty="0" smtClean="0">
                <a:solidFill>
                  <a:schemeClr val="tx1"/>
                </a:solidFill>
                <a:effectLst/>
                <a:latin typeface="+mn-lt"/>
                <a:ea typeface="+mn-ea"/>
                <a:cs typeface="+mn-cs"/>
              </a:rPr>
              <a:t>.</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However,</a:t>
            </a:r>
            <a:r>
              <a:rPr lang="en-US" sz="1200" b="0" i="0" kern="1200" baseline="0" dirty="0" smtClean="0">
                <a:solidFill>
                  <a:schemeClr val="tx1"/>
                </a:solidFill>
                <a:effectLst/>
                <a:latin typeface="+mn-lt"/>
                <a:ea typeface="+mn-ea"/>
                <a:cs typeface="+mn-cs"/>
              </a:rPr>
              <a:t> if owl predation is reduced by even </a:t>
            </a:r>
            <a:r>
              <a:rPr lang="en-US" sz="1200" b="1" i="0" kern="1200" dirty="0" smtClean="0">
                <a:solidFill>
                  <a:schemeClr val="tx1"/>
                </a:solidFill>
                <a:effectLst/>
                <a:latin typeface="+mn-lt"/>
                <a:ea typeface="+mn-ea"/>
                <a:cs typeface="+mn-cs"/>
              </a:rPr>
              <a:t>80</a:t>
            </a:r>
            <a:r>
              <a:rPr lang="en-US" sz="1200" b="1" i="0" kern="1200" dirty="0" smtClean="0">
                <a:solidFill>
                  <a:schemeClr val="tx1"/>
                </a:solidFill>
                <a:effectLst/>
                <a:latin typeface="+mn-lt"/>
                <a:ea typeface="+mn-ea"/>
                <a:cs typeface="+mn-cs"/>
              </a:rPr>
              <a:t>% (a reduction likely to occur if the mice are removed</a:t>
            </a:r>
            <a:r>
              <a:rPr lang="en-US" sz="1200" b="1" i="0" kern="1200" dirty="0" smtClean="0">
                <a:solidFill>
                  <a:schemeClr val="tx1"/>
                </a:solidFill>
                <a:effectLst/>
                <a:latin typeface="+mn-lt"/>
                <a:ea typeface="+mn-ea"/>
                <a:cs typeface="+mn-cs"/>
              </a:rPr>
              <a:t>), this will lead to</a:t>
            </a:r>
            <a:r>
              <a:rPr lang="en-US" sz="1200" b="1" i="0" kern="1200" dirty="0" smtClean="0">
                <a:solidFill>
                  <a:schemeClr val="tx1"/>
                </a:solidFill>
                <a:effectLst/>
                <a:latin typeface="+mn-lt"/>
                <a:ea typeface="+mn-ea"/>
                <a:cs typeface="+mn-cs"/>
              </a:rPr>
              <a:t> </a:t>
            </a:r>
            <a:r>
              <a:rPr lang="en-US" sz="1200" b="1" i="0" u="sng" kern="1200" dirty="0" smtClean="0">
                <a:solidFill>
                  <a:schemeClr val="tx1"/>
                </a:solidFill>
                <a:effectLst/>
                <a:latin typeface="+mn-lt"/>
                <a:ea typeface="+mn-ea"/>
                <a:cs typeface="+mn-cs"/>
              </a:rPr>
              <a:t>a stable or increasing petrel population</a:t>
            </a:r>
            <a:r>
              <a:rPr lang="en-US" sz="1200" b="1"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effectLst/>
                <a:latin typeface="+mn-lt"/>
                <a:ea typeface="+mn-ea"/>
                <a:cs typeface="+mn-cs"/>
              </a:rPr>
              <a:t>By reversing</a:t>
            </a:r>
            <a:r>
              <a:rPr lang="en-US" sz="1200" b="1" i="0" kern="1200" baseline="0" dirty="0" smtClean="0">
                <a:solidFill>
                  <a:schemeClr val="tx1"/>
                </a:solidFill>
                <a:effectLst/>
                <a:latin typeface="+mn-lt"/>
                <a:ea typeface="+mn-ea"/>
                <a:cs typeface="+mn-cs"/>
              </a:rPr>
              <a:t> this unnatural situation, we can help not only storm-petrels but the </a:t>
            </a:r>
            <a:r>
              <a:rPr lang="en-US" sz="1200" b="1" i="0" kern="1200" baseline="0" dirty="0" err="1" smtClean="0">
                <a:solidFill>
                  <a:schemeClr val="tx1"/>
                </a:solidFill>
                <a:effectLst/>
                <a:latin typeface="+mn-lt"/>
                <a:ea typeface="+mn-ea"/>
                <a:cs typeface="+mn-cs"/>
              </a:rPr>
              <a:t>Farallon</a:t>
            </a:r>
            <a:r>
              <a:rPr lang="en-US" sz="1200" b="1"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a:t>
            </a:r>
            <a:r>
              <a:rPr lang="en-US" baseline="0" dirty="0" smtClean="0"/>
              <a:t>eliminating mouse indirect and direct impacts, </a:t>
            </a:r>
            <a:r>
              <a:rPr lang="en-US" baseline="0" dirty="0" smtClean="0"/>
              <a:t>we can help restore the integrity </a:t>
            </a:r>
            <a:r>
              <a:rPr lang="en-US" baseline="0" dirty="0" smtClean="0"/>
              <a:t>of </a:t>
            </a:r>
            <a:r>
              <a:rPr lang="en-US" baseline="0" dirty="0" smtClean="0"/>
              <a:t>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a:t>
            </a:r>
            <a:r>
              <a:rPr lang="en-US" baseline="0" dirty="0" smtClean="0"/>
              <a:t>is effective and will </a:t>
            </a:r>
            <a:r>
              <a:rPr lang="en-US" baseline="0" dirty="0" smtClean="0"/>
              <a:t>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Came 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endParaRPr lang="en-US" b="1" baseline="0" dirty="0" smtClean="0"/>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t>
            </a:r>
            <a:r>
              <a:rPr lang="en-US" dirty="0" smtClean="0"/>
              <a:t>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r>
              <a:rPr lang="en-US" baseline="0" dirty="0" smtClean="0"/>
              <a:t>.</a:t>
            </a:r>
          </a:p>
          <a:p>
            <a:pPr marL="171450" indent="-171450">
              <a:buFont typeface="Arial" panose="020B0604020202020204" pitchFamily="34" charset="0"/>
              <a:buChar char="•"/>
            </a:pPr>
            <a:r>
              <a:rPr lang="en-US" baseline="0" dirty="0" smtClean="0"/>
              <a:t>Effective on mice in a single feeding.</a:t>
            </a:r>
            <a:endParaRPr lang="en-US" baseline="0" dirty="0" smtClean="0"/>
          </a:p>
          <a:p>
            <a:pPr marL="171450" indent="-171450">
              <a:buFont typeface="Arial" panose="020B0604020202020204" pitchFamily="34" charset="0"/>
              <a:buChar char="•"/>
            </a:pPr>
            <a:r>
              <a:rPr lang="en-US" baseline="0" dirty="0" smtClean="0"/>
              <a:t>One-off </a:t>
            </a:r>
            <a:r>
              <a:rPr lang="en-US" baseline="0" dirty="0" smtClean="0"/>
              <a:t>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defTabSz="966612">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This combination of techniques will enable all terrains to be effectively baited. </a:t>
            </a:r>
            <a:r>
              <a:rPr lang="en-US" sz="1300" dirty="0">
                <a:latin typeface="Arial" panose="020B0604020202020204" pitchFamily="34" charset="0"/>
                <a:cs typeface="Arial" panose="020B0604020202020204" pitchFamily="34" charset="0"/>
              </a:rPr>
              <a:t>Differential GPS will be used to guide the helicopter along a set of pre-determined paths designed to ensure that all areas are adequately baited.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a:t>
            </a:r>
            <a:r>
              <a:rPr lang="en-US" b="1" baseline="0" dirty="0" smtClean="0"/>
              <a:t>resources of the islands and </a:t>
            </a:r>
            <a:r>
              <a:rPr lang="en-US" b="1" baseline="0" dirty="0" smtClean="0"/>
              <a:t>in the sanctuary.</a:t>
            </a:r>
            <a:endParaRPr lang="en-US" b="1" dirty="0" smtClean="0"/>
          </a:p>
          <a:p>
            <a:endParaRPr lang="en-US" dirty="0" smtClean="0"/>
          </a:p>
          <a:p>
            <a:r>
              <a:rPr lang="en-US" dirty="0" smtClean="0"/>
              <a:t>Note: Will</a:t>
            </a:r>
            <a:r>
              <a:rPr lang="en-US" baseline="0" dirty="0" smtClean="0"/>
              <a:t> search for and remove mouse carcasses but most mice die underground.</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endParaRPr lang="en-US" b="1" dirty="0" smtClean="0"/>
          </a:p>
          <a:p>
            <a:r>
              <a:rPr lang="en-US" dirty="0" smtClean="0"/>
              <a:t>In fall, gull numbers are relatively low and most visit island for night-time roosting.  </a:t>
            </a:r>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drops.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a:t>
            </a:r>
            <a:r>
              <a:rPr lang="en-US" baseline="0" dirty="0" smtClean="0"/>
              <a:t>include toxicant </a:t>
            </a:r>
            <a:r>
              <a:rPr lang="en-US" baseline="0" dirty="0" smtClean="0"/>
              <a:t>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r>
              <a:rPr lang="en-US" baseline="0" dirty="0" smtClean="0"/>
              <a:t>.</a:t>
            </a: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a:t>
            </a:r>
            <a:r>
              <a:rPr lang="en-US" baseline="0" dirty="0" smtClean="0"/>
              <a:t>with Sanctuary’s Beach </a:t>
            </a:r>
            <a:r>
              <a:rPr lang="en-US" baseline="0" dirty="0" smtClean="0"/>
              <a:t>Watch </a:t>
            </a:r>
            <a:r>
              <a:rPr lang="en-US" baseline="0" dirty="0" smtClean="0"/>
              <a:t>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p>
          <a:p>
            <a:pPr marL="181240" indent="-181240" defTabSz="966612">
              <a:buFont typeface="Arial" panose="020B0604020202020204" pitchFamily="34" charset="0"/>
              <a:buChar char="•"/>
              <a:defRPr/>
            </a:pP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Nearly every successful eradication project utilized the rodenticide </a:t>
            </a:r>
            <a:r>
              <a:rPr lang="en-US" dirty="0" err="1" smtClean="0"/>
              <a:t>brodifacoum</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Hoping</a:t>
            </a:r>
            <a:r>
              <a:rPr lang="en-US" baseline="0" dirty="0" smtClean="0"/>
              <a:t> we can add the SAC to this.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a:t>
            </a:r>
            <a:r>
              <a:rPr lang="en-US" baseline="0" dirty="0" smtClean="0"/>
              <a:t>for </a:t>
            </a:r>
            <a:r>
              <a:rPr lang="en-US" baseline="0" dirty="0" smtClean="0"/>
              <a:t>50 years.</a:t>
            </a:r>
          </a:p>
          <a:p>
            <a:r>
              <a:rPr lang="en-US" baseline="0" dirty="0" smtClean="0"/>
              <a:t>Refuge and marine sanctuary are intertwined. What we do that benefits the Refuge also benefits the Sanctuary, and what </a:t>
            </a:r>
            <a:r>
              <a:rPr lang="en-US" baseline="0" dirty="0" smtClean="0"/>
              <a:t>is done to benefit </a:t>
            </a:r>
            <a:r>
              <a:rPr lang="en-US" baseline="0" dirty="0" smtClean="0"/>
              <a:t>the Sanctuary </a:t>
            </a:r>
            <a:r>
              <a:rPr lang="en-US" baseline="0" dirty="0" smtClean="0"/>
              <a:t>also benefits </a:t>
            </a:r>
            <a:r>
              <a:rPr lang="en-US" baseline="0" dirty="0" smtClean="0"/>
              <a:t>the Refuge.</a:t>
            </a:r>
          </a:p>
          <a:p>
            <a:r>
              <a:rPr lang="en-US" baseline="0" dirty="0" smtClean="0"/>
              <a:t>The Service would not propose such a project </a:t>
            </a:r>
            <a:r>
              <a:rPr lang="en-US" baseline="0" dirty="0" smtClean="0"/>
              <a:t>if we did believe not that the benefits </a:t>
            </a:r>
            <a:r>
              <a:rPr lang="en-US" baseline="0" dirty="0" smtClean="0"/>
              <a:t>achieved </a:t>
            </a:r>
            <a:r>
              <a:rPr lang="en-US" baseline="0" dirty="0" smtClean="0"/>
              <a:t>outweighed </a:t>
            </a:r>
            <a:r>
              <a:rPr lang="en-US" baseline="0" dirty="0" smtClean="0"/>
              <a:t>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endParaRPr lang="en-US" baseline="0" dirty="0" smtClean="0"/>
          </a:p>
          <a:p>
            <a:r>
              <a:rPr lang="en-US" baseline="0" dirty="0" smtClean="0"/>
              <a:t>And the time to do it is now.</a:t>
            </a:r>
          </a:p>
          <a:p>
            <a:r>
              <a:rPr lang="en-US" baseline="0" dirty="0" smtClean="0"/>
              <a:t>Thank you.</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24567222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42</a:t>
            </a:fld>
            <a:endParaRPr lang="en-US" dirty="0"/>
          </a:p>
        </p:txBody>
      </p:sp>
    </p:spTree>
    <p:extLst>
      <p:ext uri="{BB962C8B-B14F-4D97-AF65-F5344CB8AC3E}">
        <p14:creationId xmlns:p14="http://schemas.microsoft.com/office/powerpoint/2010/main" val="7301800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43</a:t>
            </a:fld>
            <a:endParaRPr lang="en-US" dirty="0"/>
          </a:p>
        </p:txBody>
      </p:sp>
    </p:spTree>
    <p:extLst>
      <p:ext uri="{BB962C8B-B14F-4D97-AF65-F5344CB8AC3E}">
        <p14:creationId xmlns:p14="http://schemas.microsoft.com/office/powerpoint/2010/main" val="40685859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44</a:t>
            </a:fld>
            <a:endParaRPr lang="en-US" dirty="0"/>
          </a:p>
        </p:txBody>
      </p:sp>
    </p:spTree>
    <p:extLst>
      <p:ext uri="{BB962C8B-B14F-4D97-AF65-F5344CB8AC3E}">
        <p14:creationId xmlns:p14="http://schemas.microsoft.com/office/powerpoint/2010/main" val="24071582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45</a:t>
            </a:fld>
            <a:endParaRPr lang="en-US" dirty="0"/>
          </a:p>
        </p:txBody>
      </p:sp>
    </p:spTree>
    <p:extLst>
      <p:ext uri="{BB962C8B-B14F-4D97-AF65-F5344CB8AC3E}">
        <p14:creationId xmlns:p14="http://schemas.microsoft.com/office/powerpoint/2010/main" val="4813582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46</a:t>
            </a:fld>
            <a:endParaRPr lang="en-US" dirty="0"/>
          </a:p>
        </p:txBody>
      </p:sp>
    </p:spTree>
    <p:extLst>
      <p:ext uri="{BB962C8B-B14F-4D97-AF65-F5344CB8AC3E}">
        <p14:creationId xmlns:p14="http://schemas.microsoft.com/office/powerpoint/2010/main" val="39691661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47</a:t>
            </a:fld>
            <a:endParaRPr lang="en-US" dirty="0"/>
          </a:p>
        </p:txBody>
      </p:sp>
    </p:spTree>
    <p:extLst>
      <p:ext uri="{BB962C8B-B14F-4D97-AF65-F5344CB8AC3E}">
        <p14:creationId xmlns:p14="http://schemas.microsoft.com/office/powerpoint/2010/main" val="16589635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Complex</a:t>
            </a:r>
            <a:r>
              <a:rPr lang="en-US" baseline="0" dirty="0" smtClean="0"/>
              <a:t> and sophisticated operations.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48</a:t>
            </a:fld>
            <a:endParaRPr lang="en-US" dirty="0"/>
          </a:p>
        </p:txBody>
      </p:sp>
    </p:spTree>
    <p:extLst>
      <p:ext uri="{BB962C8B-B14F-4D97-AF65-F5344CB8AC3E}">
        <p14:creationId xmlns:p14="http://schemas.microsoft.com/office/powerpoint/2010/main" val="25731075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49</a:t>
            </a:fld>
            <a:endParaRPr lang="en-US" dirty="0"/>
          </a:p>
        </p:txBody>
      </p:sp>
    </p:spTree>
    <p:extLst>
      <p:ext uri="{BB962C8B-B14F-4D97-AF65-F5344CB8AC3E}">
        <p14:creationId xmlns:p14="http://schemas.microsoft.com/office/powerpoint/2010/main" val="2633636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50</a:t>
            </a:fld>
            <a:endParaRPr lang="en-US" dirty="0"/>
          </a:p>
        </p:txBody>
      </p:sp>
    </p:spTree>
    <p:extLst>
      <p:ext uri="{BB962C8B-B14F-4D97-AF65-F5344CB8AC3E}">
        <p14:creationId xmlns:p14="http://schemas.microsoft.com/office/powerpoint/2010/main" val="556592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300" b="1" dirty="0"/>
              <a:t>SCENARIO</a:t>
            </a:r>
            <a:endParaRPr lang="en-US" sz="1300" dirty="0"/>
          </a:p>
          <a:p>
            <a:pPr rtl="0" eaLnBrk="1" fontAlgn="auto" latinLnBrk="0" hangingPunct="1"/>
            <a:r>
              <a:rPr lang="en-US" sz="1300" dirty="0"/>
              <a:t>A shipping accident or an incident during the transfer of bait by helicopter from ship to shore results in bait entering the marine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Bait will remain in secure water-resistant containers for all transport.</a:t>
            </a:r>
          </a:p>
          <a:p>
            <a:pPr marL="181240" indent="-181240" fontAlgn="t">
              <a:buFont typeface="Arial" panose="020B0604020202020204" pitchFamily="34" charset="0"/>
              <a:buChar char="•"/>
            </a:pPr>
            <a:r>
              <a:rPr lang="en-US" sz="1300" dirty="0"/>
              <a:t>The vessel shipping bait to the South Farallon Islands will only depart the mainland if sea conditions are suitable.</a:t>
            </a:r>
          </a:p>
          <a:p>
            <a:pPr marL="181240" indent="-181240" fontAlgn="t">
              <a:buFont typeface="Arial" panose="020B0604020202020204" pitchFamily="34" charset="0"/>
              <a:buChar char="•"/>
            </a:pPr>
            <a:r>
              <a:rPr lang="en-US" sz="1300" dirty="0"/>
              <a:t>Helicopter off-loading of the bait from ship to shore will only be undertaken in good visibility and in wind speeds less than 25knots. </a:t>
            </a:r>
          </a:p>
          <a:p>
            <a:pPr marL="181240" indent="-181240" fontAlgn="t">
              <a:buFont typeface="Arial" panose="020B0604020202020204" pitchFamily="34" charset="0"/>
              <a:buChar char="•"/>
            </a:pPr>
            <a:r>
              <a:rPr lang="en-US" sz="1300" dirty="0"/>
              <a:t>A helicopter with a lifting capacity that exceeds the load size of the bait containers will be used to off-load bait containers from the ship onto Southeast Farallon Island.</a:t>
            </a:r>
          </a:p>
          <a:p>
            <a:pPr marL="181240" indent="-181240" fontAlgn="t">
              <a:buFont typeface="Arial" panose="020B0604020202020204" pitchFamily="34" charset="0"/>
              <a:buChar char="•"/>
            </a:pPr>
            <a:r>
              <a:rPr lang="en-US" sz="1300" dirty="0"/>
              <a:t>Only one container of bait will be airlifted at a time and each container will be attached to the helicopter’s belly hook by at least two straps that individually exceed the limits of the load.</a:t>
            </a:r>
          </a:p>
          <a:p>
            <a:pPr marL="181240" indent="-181240" fontAlgn="t">
              <a:buFont typeface="Arial" panose="020B0604020202020204" pitchFamily="34" charset="0"/>
              <a:buChar char="•"/>
            </a:pPr>
            <a:r>
              <a:rPr lang="en-US" sz="1300" dirty="0"/>
              <a:t>All aviation, maritime and shipping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rtl="0" eaLnBrk="1" fontAlgn="t" latinLnBrk="0" hangingPunct="1"/>
            <a:r>
              <a:rPr lang="en-US" sz="1300" b="1" dirty="0"/>
              <a:t>RESPONSE</a:t>
            </a:r>
          </a:p>
          <a:p>
            <a:pPr marL="181240" indent="-181240" fontAlgn="t">
              <a:buFont typeface="Arial" panose="020B0604020202020204" pitchFamily="34" charset="0"/>
              <a:buChar char="•"/>
            </a:pPr>
            <a:r>
              <a:rPr lang="en-US" sz="1300" dirty="0"/>
              <a:t>In the event of a bait container being lost into the sea the National Response Center and other federal and state authorities will be notified immediately  </a:t>
            </a:r>
          </a:p>
          <a:p>
            <a:pPr marL="181240" indent="-181240" fontAlgn="t">
              <a:buFont typeface="Arial" panose="020B0604020202020204" pitchFamily="34" charset="0"/>
              <a:buChar char="•"/>
            </a:pPr>
            <a:r>
              <a:rPr lang="en-US" sz="1300" dirty="0"/>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81240" indent="-181240" fontAlgn="t">
              <a:buFont typeface="Arial" panose="020B0604020202020204" pitchFamily="34" charset="0"/>
              <a:buChar char="•"/>
            </a:pPr>
            <a:r>
              <a:rPr lang="en-US" sz="1300" dirty="0"/>
              <a:t>Regardless of whether the container can be immediately recovered, USFWS staff will document the coordinates of the spill location and will support the U.S. Coast Guard and other response authorities to recover the lost container or containers.  </a:t>
            </a:r>
          </a:p>
          <a:p>
            <a:pPr marL="181240" indent="-181240" fontAlgn="t">
              <a:buFont typeface="Arial" panose="020B0604020202020204" pitchFamily="34" charset="0"/>
              <a:buChar char="•"/>
            </a:pPr>
            <a:r>
              <a:rPr lang="en-US" sz="1300" dirty="0"/>
              <a:t>If a bait container breaks open on impact and rodent bait cannot be contained,  the spill coordinates will be documented and USFWS staff will support the response personnel to recover any bait that can be recovered.  </a:t>
            </a:r>
          </a:p>
          <a:p>
            <a:pPr marL="181240" indent="-181240" fontAlgn="t">
              <a:buFont typeface="Arial" panose="020B0604020202020204" pitchFamily="34" charset="0"/>
              <a:buChar char="•"/>
            </a:pPr>
            <a:r>
              <a:rPr lang="en-US" sz="1300" dirty="0"/>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endParaRPr lang="en-US" sz="1300" dirty="0"/>
          </a:p>
          <a:p>
            <a:r>
              <a:rPr lang="en-US" sz="1300" b="1" dirty="0"/>
              <a:t>SCENARIO</a:t>
            </a:r>
          </a:p>
          <a:p>
            <a:r>
              <a:rPr lang="en-US" sz="1300" dirty="0"/>
              <a:t>A bait spreading bucket with a partial or full load of bait is lost into the marine environment.</a:t>
            </a:r>
          </a:p>
          <a:p>
            <a:pPr defTabSz="966612">
              <a:defRPr/>
            </a:pPr>
            <a:r>
              <a:rPr lang="en-US" sz="1300" b="1" dirty="0"/>
              <a:t>PRECAUTIONS</a:t>
            </a:r>
          </a:p>
          <a:p>
            <a:pPr marL="181240" indent="-181240">
              <a:buFont typeface="Arial" panose="020B0604020202020204" pitchFamily="34" charset="0"/>
              <a:buChar char="•"/>
            </a:pPr>
            <a:r>
              <a:rPr lang="en-US" sz="1300" dirty="0"/>
              <a:t>The spreader bucket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Aerial bait spread will only be undertaken in good visibility and in wind speeds less than 25-30 knots .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helicopter will remain within 200m of land at all time during bait spread.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The National Response Center and other appropriate authorities will be notified immediately in the event of a bait-spreading bucket being lost into the marine environment. </a:t>
            </a:r>
          </a:p>
          <a:p>
            <a:pPr marL="181240" indent="-181240" fontAlgn="t">
              <a:buFont typeface="Arial" panose="020B0604020202020204" pitchFamily="34" charset="0"/>
              <a:buChar char="•"/>
            </a:pPr>
            <a:r>
              <a:rPr lang="en-US" sz="1300" dirty="0"/>
              <a:t>USFWS staff will document the coordinates of the spill location and will support the response personnel to recover the lost bucket and any uncontained bait.  </a:t>
            </a:r>
          </a:p>
          <a:p>
            <a:pPr marL="181240" indent="-181240" fontAlgn="t">
              <a:buFont typeface="Arial" panose="020B0604020202020204" pitchFamily="34" charset="0"/>
              <a:buChar char="•"/>
            </a:pPr>
            <a:r>
              <a:rPr lang="en-US" sz="1300" dirty="0"/>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300" dirty="0"/>
          </a:p>
          <a:p>
            <a:pPr rtl="0" eaLnBrk="1" fontAlgn="auto" latinLnBrk="0" hangingPunct="1"/>
            <a:r>
              <a:rPr lang="en-US" sz="1300" b="1" dirty="0"/>
              <a:t>SCENARIO</a:t>
            </a:r>
          </a:p>
          <a:p>
            <a:pPr rtl="0" eaLnBrk="1" fontAlgn="auto" latinLnBrk="0" hangingPunct="1"/>
            <a:r>
              <a:rPr lang="en-US" sz="1300" dirty="0"/>
              <a:t>A bait spreading bucket with a partial or full load of bait or container of bait being stored on Southeast Farallon Island is spilled into the terrestrial environment.</a:t>
            </a:r>
          </a:p>
          <a:p>
            <a:pPr rtl="0" eaLnBrk="1" fontAlgn="t" latinLnBrk="0" hangingPunct="1"/>
            <a:r>
              <a:rPr lang="en-US" sz="1300" b="1" dirty="0"/>
              <a:t>PRECAUTIONS</a:t>
            </a:r>
          </a:p>
          <a:p>
            <a:pPr marL="181240" indent="-181240" fontAlgn="t">
              <a:buFont typeface="Arial" panose="020B0604020202020204" pitchFamily="34" charset="0"/>
              <a:buChar char="•"/>
            </a:pPr>
            <a:r>
              <a:rPr lang="en-US" sz="1300" dirty="0"/>
              <a:t>The spreader bucket or other container type will not be loaded over its capacity.</a:t>
            </a:r>
          </a:p>
          <a:p>
            <a:pPr marL="181240" indent="-181240" fontAlgn="t">
              <a:buFont typeface="Arial" panose="020B0604020202020204" pitchFamily="34" charset="0"/>
              <a:buChar char="•"/>
            </a:pPr>
            <a:r>
              <a:rPr lang="en-US" sz="1300" dirty="0"/>
              <a:t>A helicopter with a lifting capacity that exceeds the load size of the bait spreading bucket complete with a full load of bait will be used for bait application.</a:t>
            </a:r>
          </a:p>
          <a:p>
            <a:pPr marL="181240" indent="-181240" fontAlgn="t">
              <a:buFont typeface="Arial" panose="020B0604020202020204" pitchFamily="34" charset="0"/>
              <a:buChar char="•"/>
            </a:pPr>
            <a:r>
              <a:rPr lang="en-US" sz="1300" dirty="0"/>
              <a:t>Containers of bait will be placed on stable, flat surfaces.</a:t>
            </a:r>
          </a:p>
          <a:p>
            <a:pPr marL="181240" indent="-181240" fontAlgn="t">
              <a:buFont typeface="Arial" panose="020B0604020202020204" pitchFamily="34" charset="0"/>
              <a:buChar char="•"/>
            </a:pPr>
            <a:r>
              <a:rPr lang="en-US" sz="1300" dirty="0"/>
              <a:t>Sufficient number of personnel will be used when moving bait from one terrestrial location to another.</a:t>
            </a:r>
          </a:p>
          <a:p>
            <a:pPr marL="181240" indent="-181240" fontAlgn="t">
              <a:buFont typeface="Arial" panose="020B0604020202020204" pitchFamily="34" charset="0"/>
              <a:buChar char="•"/>
            </a:pPr>
            <a:r>
              <a:rPr lang="en-US" sz="1300" dirty="0"/>
              <a:t>Aerial bait spread will only be undertaken in good visibility and in wind speeds less than 25knots. </a:t>
            </a:r>
          </a:p>
          <a:p>
            <a:pPr marL="181240" indent="-181240" fontAlgn="t">
              <a:buFont typeface="Arial" panose="020B0604020202020204" pitchFamily="34" charset="0"/>
              <a:buChar char="•"/>
            </a:pPr>
            <a:r>
              <a:rPr lang="en-US" sz="1300" dirty="0"/>
              <a:t>A helicopter pilot experienced with the application of rodenticide bait will be used.</a:t>
            </a:r>
          </a:p>
          <a:p>
            <a:pPr marL="181240" indent="-181240" fontAlgn="t">
              <a:buFont typeface="Arial" panose="020B0604020202020204" pitchFamily="34" charset="0"/>
              <a:buChar char="•"/>
            </a:pPr>
            <a:r>
              <a:rPr lang="en-US" sz="1300" dirty="0"/>
              <a:t>The bait spreading bucket will be attached to the helicopter’s belly hook by at least two strops that individually exceed the limits of the load.</a:t>
            </a:r>
          </a:p>
          <a:p>
            <a:pPr marL="181240" indent="-181240" fontAlgn="t">
              <a:buFont typeface="Arial" panose="020B0604020202020204" pitchFamily="34" charset="0"/>
              <a:buChar char="•"/>
            </a:pPr>
            <a:r>
              <a:rPr lang="en-US" sz="1300" dirty="0"/>
              <a:t>All aviation regulations will be followed.</a:t>
            </a:r>
          </a:p>
          <a:p>
            <a:pPr marL="181240" indent="-181240" fontAlgn="t">
              <a:buFont typeface="Arial" panose="020B0604020202020204" pitchFamily="34" charset="0"/>
              <a:buChar char="•"/>
            </a:pPr>
            <a:r>
              <a:rPr lang="en-US" sz="1300" dirty="0"/>
              <a:t>A log of all flight activity, including the helicopter flight path, will be kept.</a:t>
            </a:r>
          </a:p>
          <a:p>
            <a:pPr fontAlgn="t"/>
            <a:r>
              <a:rPr lang="en-US" sz="1300" b="1" dirty="0"/>
              <a:t>RESPONSE</a:t>
            </a:r>
            <a:endParaRPr lang="en-US" sz="1300" dirty="0"/>
          </a:p>
          <a:p>
            <a:pPr marL="181240" indent="-181240" fontAlgn="t">
              <a:buFont typeface="Arial" panose="020B0604020202020204" pitchFamily="34" charset="0"/>
              <a:buChar char="•"/>
            </a:pPr>
            <a:r>
              <a:rPr lang="en-US" sz="1300" dirty="0"/>
              <a:t>In the event of a bait-spreading bucket spilling bait onto land, or bait spilled onto land by other means, USFWS staff will document the spill location and other information pertinent to the spill before initiating a cleanup operation to recover the bait.  </a:t>
            </a:r>
          </a:p>
          <a:p>
            <a:pPr marL="181240" indent="-181240" fontAlgn="t">
              <a:buFont typeface="Arial" panose="020B0604020202020204" pitchFamily="34" charset="0"/>
              <a:buChar char="•"/>
            </a:pPr>
            <a:r>
              <a:rPr lang="en-US" sz="1300" dirty="0"/>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51</a:t>
            </a:fld>
            <a:endParaRPr lang="en-US" dirty="0"/>
          </a:p>
        </p:txBody>
      </p:sp>
    </p:spTree>
    <p:extLst>
      <p:ext uri="{BB962C8B-B14F-4D97-AF65-F5344CB8AC3E}">
        <p14:creationId xmlns:p14="http://schemas.microsoft.com/office/powerpoint/2010/main" val="2316584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1" dirty="0" smtClean="0"/>
              <a:t>Research and monitoring on this</a:t>
            </a:r>
            <a:r>
              <a:rPr lang="en-US" b="1" baseline="0" dirty="0" smtClean="0"/>
              <a:t> island led to our understanding of climate change, environmental health of both islands and marine sanctuary, </a:t>
            </a:r>
            <a:r>
              <a:rPr lang="en-US" b="1" baseline="0" dirty="0" smtClean="0"/>
              <a:t>how the Refuge and Sanctuary which are interconnected, and helped </a:t>
            </a:r>
            <a:r>
              <a:rPr lang="en-US" b="1" baseline="0" dirty="0" smtClean="0"/>
              <a:t>identify the need for and success of restoration </a:t>
            </a:r>
            <a:r>
              <a:rPr lang="en-US" b="1" baseline="0" dirty="0" smtClean="0"/>
              <a:t>efforts. </a:t>
            </a:r>
            <a:endParaRPr lang="en-US" baseline="0"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t>
            </a:r>
            <a:r>
              <a:rPr lang="en-US" baseline="0" dirty="0" smtClean="0"/>
              <a:t>an age of mass extinctions.</a:t>
            </a:r>
          </a:p>
          <a:p>
            <a:r>
              <a:rPr lang="en-US" baseline="0" dirty="0" smtClean="0"/>
              <a:t>Despite small % of earth’s land mass, majority of </a:t>
            </a:r>
            <a:r>
              <a:rPr lang="en-US" baseline="0" dirty="0" smtClean="0"/>
              <a:t>those extinctions </a:t>
            </a:r>
            <a:r>
              <a:rPr lang="en-US" baseline="0" dirty="0" smtClean="0"/>
              <a:t>and </a:t>
            </a:r>
            <a:r>
              <a:rPr lang="en-US" baseline="0" dirty="0" smtClean="0"/>
              <a:t>of today’s endangered vertebrates, are </a:t>
            </a:r>
            <a:r>
              <a:rPr lang="en-US" baseline="0" dirty="0" smtClean="0"/>
              <a:t>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2/19/2020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2/19/2020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2/19/2020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2/19/2020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2/19/2020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2/19/2020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2/19/2020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2/19/2020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2/19/2020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2/19/2020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2/19/2020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54.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12"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34.emf"/><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67.emf"/><Relationship Id="rId5" Type="http://schemas.openxmlformats.org/officeDocument/2006/relationships/image" Target="../media/image66.jpg"/><Relationship Id="rId4" Type="http://schemas.openxmlformats.org/officeDocument/2006/relationships/image" Target="../media/image65.emf"/></Relationships>
</file>

<file path=ppt/slides/_rels/slide3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2.jpeg"/><Relationship Id="rId7"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75.jpeg"/><Relationship Id="rId5" Type="http://schemas.openxmlformats.org/officeDocument/2006/relationships/image" Target="../media/image74.jpg"/><Relationship Id="rId4" Type="http://schemas.openxmlformats.org/officeDocument/2006/relationships/image" Target="../media/image73.jpeg"/></Relationships>
</file>

<file path=ppt/slides/_rels/slide3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8" Type="http://schemas.openxmlformats.org/officeDocument/2006/relationships/image" Target="../media/image85.jpg"/><Relationship Id="rId13" Type="http://schemas.openxmlformats.org/officeDocument/2006/relationships/image" Target="../media/image90.png"/><Relationship Id="rId18" Type="http://schemas.openxmlformats.org/officeDocument/2006/relationships/image" Target="../media/image95.jpeg"/><Relationship Id="rId3" Type="http://schemas.openxmlformats.org/officeDocument/2006/relationships/notesSlide" Target="../notesSlides/notesSlide39.xml"/><Relationship Id="rId21" Type="http://schemas.openxmlformats.org/officeDocument/2006/relationships/image" Target="../media/image98.jpg"/><Relationship Id="rId7" Type="http://schemas.openxmlformats.org/officeDocument/2006/relationships/image" Target="../media/image84.png"/><Relationship Id="rId12" Type="http://schemas.openxmlformats.org/officeDocument/2006/relationships/image" Target="../media/image89.png"/><Relationship Id="rId17" Type="http://schemas.openxmlformats.org/officeDocument/2006/relationships/image" Target="../media/image94.jpeg"/><Relationship Id="rId2" Type="http://schemas.openxmlformats.org/officeDocument/2006/relationships/slideLayout" Target="../slideLayouts/slideLayout8.xml"/><Relationship Id="rId16" Type="http://schemas.openxmlformats.org/officeDocument/2006/relationships/image" Target="../media/image93.png"/><Relationship Id="rId20" Type="http://schemas.openxmlformats.org/officeDocument/2006/relationships/image" Target="../media/image97.jpg"/><Relationship Id="rId1" Type="http://schemas.openxmlformats.org/officeDocument/2006/relationships/vmlDrawing" Target="../drawings/vmlDrawing1.vml"/><Relationship Id="rId6" Type="http://schemas.openxmlformats.org/officeDocument/2006/relationships/image" Target="../media/image83.png"/><Relationship Id="rId11" Type="http://schemas.openxmlformats.org/officeDocument/2006/relationships/image" Target="../media/image88.jpeg"/><Relationship Id="rId24" Type="http://schemas.openxmlformats.org/officeDocument/2006/relationships/image" Target="../media/image99.png"/><Relationship Id="rId5" Type="http://schemas.openxmlformats.org/officeDocument/2006/relationships/image" Target="../media/image82.jpg"/><Relationship Id="rId15" Type="http://schemas.openxmlformats.org/officeDocument/2006/relationships/image" Target="../media/image92.png"/><Relationship Id="rId23" Type="http://schemas.openxmlformats.org/officeDocument/2006/relationships/image" Target="../media/image80.emf"/><Relationship Id="rId10" Type="http://schemas.openxmlformats.org/officeDocument/2006/relationships/image" Target="../media/image87.jpeg"/><Relationship Id="rId19" Type="http://schemas.openxmlformats.org/officeDocument/2006/relationships/image" Target="../media/image96.jpg"/><Relationship Id="rId4" Type="http://schemas.openxmlformats.org/officeDocument/2006/relationships/image" Target="../media/image81.png"/><Relationship Id="rId9" Type="http://schemas.openxmlformats.org/officeDocument/2006/relationships/image" Target="../media/image86.jpeg"/><Relationship Id="rId14" Type="http://schemas.openxmlformats.org/officeDocument/2006/relationships/image" Target="../media/image91.jpg"/><Relationship Id="rId22"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104.png"/></Relationships>
</file>

<file path=ppt/slides/_rels/slide46.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105.png"/></Relationships>
</file>

<file path=ppt/slides/_rels/slide47.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106.png"/></Relationships>
</file>

<file path=ppt/slides/_rels/slide4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10.emf"/></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
        <p:nvSpPr>
          <p:cNvPr id="2" name="TextBox 1"/>
          <p:cNvSpPr txBox="1"/>
          <p:nvPr/>
        </p:nvSpPr>
        <p:spPr>
          <a:xfrm>
            <a:off x="3440624" y="6283391"/>
            <a:ext cx="8333364" cy="492443"/>
          </a:xfrm>
          <a:prstGeom prst="rect">
            <a:avLst/>
          </a:prstGeom>
          <a:noFill/>
        </p:spPr>
        <p:txBody>
          <a:bodyPr wrap="square" rtlCol="0">
            <a:spAutoFit/>
          </a:bodyPr>
          <a:lstStyle/>
          <a:p>
            <a:r>
              <a:rPr lang="en-US" sz="1300" dirty="0" err="1" smtClean="0"/>
              <a:t>Nur</a:t>
            </a:r>
            <a:r>
              <a:rPr lang="en-US" sz="1300" dirty="0" smtClean="0"/>
              <a:t> et al. 2019. </a:t>
            </a:r>
            <a:r>
              <a:rPr lang="en-US" sz="1300" dirty="0"/>
              <a:t>Evaluating population impacts of predation by owls on </a:t>
            </a:r>
            <a:r>
              <a:rPr lang="en-US" sz="1300" dirty="0" smtClean="0"/>
              <a:t>storm petrels </a:t>
            </a:r>
            <a:r>
              <a:rPr lang="en-US" sz="1300" dirty="0"/>
              <a:t>in relation to proposed island mouse </a:t>
            </a:r>
            <a:r>
              <a:rPr lang="en-US" sz="1300" dirty="0" smtClean="0"/>
              <a:t>eradication. Ecosphere.</a:t>
            </a:r>
            <a:endParaRPr lang="en-US" sz="1300" dirty="0"/>
          </a:p>
        </p:txBody>
      </p:sp>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1200"/>
              </a:spcBef>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1200"/>
              </a:spcBef>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1200"/>
              </a:spcBef>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1200"/>
              </a:spcBef>
            </a:pPr>
            <a:r>
              <a:rPr lang="en-US" sz="2200" b="1" dirty="0" smtClean="0">
                <a:solidFill>
                  <a:srgbClr val="F1730C"/>
                </a:solidFill>
                <a:effectLst>
                  <a:outerShdw blurRad="38100" dist="38100" dir="2700000" algn="tl">
                    <a:srgbClr val="000000">
                      <a:alpha val="43137"/>
                    </a:srgbClr>
                  </a:outerShdw>
                </a:effectLst>
              </a:rPr>
              <a:t>Draft EIS and public comments: 2013 </a:t>
            </a:r>
          </a:p>
          <a:p>
            <a:pPr lvl="1">
              <a:spcBef>
                <a:spcPts val="1200"/>
              </a:spcBef>
            </a:pPr>
            <a:r>
              <a:rPr lang="en-US" sz="2200" b="1" dirty="0">
                <a:solidFill>
                  <a:srgbClr val="F1730C"/>
                </a:solidFill>
                <a:effectLst>
                  <a:outerShdw blurRad="38100" dist="38100" dir="2700000" algn="tl">
                    <a:srgbClr val="000000">
                      <a:alpha val="43137"/>
                    </a:srgbClr>
                  </a:outerShdw>
                </a:effectLst>
              </a:rPr>
              <a:t>553 public and agency correspondences </a:t>
            </a:r>
            <a:r>
              <a:rPr lang="en-US" sz="2200" b="1" dirty="0" smtClean="0">
                <a:solidFill>
                  <a:srgbClr val="F1730C"/>
                </a:solidFill>
                <a:effectLst>
                  <a:outerShdw blurRad="38100" dist="38100" dir="2700000" algn="tl">
                    <a:srgbClr val="000000">
                      <a:alpha val="43137"/>
                    </a:srgbClr>
                  </a:outerShdw>
                </a:effectLst>
              </a:rPr>
              <a:t>received</a:t>
            </a:r>
          </a:p>
          <a:p>
            <a:pPr>
              <a:spcBef>
                <a:spcPts val="1200"/>
              </a:spcBef>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1200"/>
              </a:spcBef>
            </a:pPr>
            <a:r>
              <a:rPr lang="en-US" sz="2200" b="1" dirty="0" smtClean="0">
                <a:solidFill>
                  <a:srgbClr val="F1730C"/>
                </a:solidFill>
                <a:effectLst>
                  <a:outerShdw blurRad="38100" dist="38100" dir="2700000" algn="tl">
                    <a:srgbClr val="000000">
                      <a:alpha val="43137"/>
                    </a:srgbClr>
                  </a:outerShdw>
                </a:effectLst>
              </a:rPr>
              <a:t>Section 7 ESA (black abalone) and Essential Fish Habitat concurrences obtained: April 2019</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a:t>
            </a:r>
            <a:endParaRPr lang="en-US" sz="2000" dirty="0" smtClean="0">
              <a:latin typeface="Century Gothic" panose="020B0502020202020204" pitchFamily="34" charset="0"/>
            </a:endParaRPr>
          </a:p>
          <a:p>
            <a:pPr marL="0" indent="0">
              <a:lnSpc>
                <a:spcPct val="110000"/>
              </a:lnSpc>
              <a:buNone/>
            </a:pPr>
            <a:r>
              <a:rPr lang="en-US" sz="2000" dirty="0" smtClean="0">
                <a:latin typeface="Century Gothic" panose="020B0502020202020204" pitchFamily="34" charset="0"/>
              </a:rPr>
              <a:t>Manager</a:t>
            </a:r>
            <a:r>
              <a:rPr lang="en-US" sz="2000" dirty="0" smtClean="0">
                <a:latin typeface="Century Gothic" panose="020B0502020202020204" pitchFamily="34" charset="0"/>
              </a:rPr>
              <a:t>,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t>
            </a:r>
            <a:r>
              <a:rPr lang="en-US" sz="2400" b="1" dirty="0" smtClean="0">
                <a:solidFill>
                  <a:srgbClr val="F1730C"/>
                </a:solidFill>
              </a:rPr>
              <a:t>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only</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smtClean="0"/>
              <a:t>bio-accumulate</a:t>
            </a:r>
          </a:p>
          <a:p>
            <a:pPr marL="285750" indent="-285750">
              <a:spcBef>
                <a:spcPts val="1200"/>
              </a:spcBef>
              <a:buClr>
                <a:srgbClr val="F1730C"/>
              </a:buClr>
              <a:buFont typeface="Arial" panose="020B0604020202020204" pitchFamily="34" charset="0"/>
              <a:buChar char="•"/>
            </a:pPr>
            <a:r>
              <a:rPr lang="en-US" sz="2000" dirty="0" smtClean="0"/>
              <a:t>Impacts are short-term</a:t>
            </a:r>
            <a:endParaRPr lang="en-US" sz="2000" dirty="0" smtClean="0"/>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1067124641"/>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08817802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2.9</a:t>
                      </a:r>
                      <a:r>
                        <a:rPr lang="en-US" sz="1300" b="1" baseline="0" dirty="0" smtClean="0"/>
                        <a:t>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34</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t="15340" b="19950"/>
          <a:stretch/>
        </p:blipFill>
        <p:spPr>
          <a:xfrm>
            <a:off x="5652200" y="2439563"/>
            <a:ext cx="1886150" cy="122050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print">
            <a:extLst>
              <a:ext uri="{28A0092B-C50C-407E-A947-70E740481C1C}">
                <a14:useLocalDpi xmlns:a14="http://schemas.microsoft.com/office/drawing/2010/main" val="0"/>
              </a:ext>
            </a:extLst>
          </a:blip>
          <a:srcRect l="30407" t="4755" r="30467" b="7481"/>
          <a:stretch/>
        </p:blipFill>
        <p:spPr>
          <a:xfrm>
            <a:off x="2673993" y="2434255"/>
            <a:ext cx="1128451" cy="142383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40"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41</a:t>
            </a:fld>
            <a:endParaRPr lang="en-US" dirty="0"/>
          </a:p>
        </p:txBody>
      </p:sp>
    </p:spTree>
    <p:extLst>
      <p:ext uri="{BB962C8B-B14F-4D97-AF65-F5344CB8AC3E}">
        <p14:creationId xmlns:p14="http://schemas.microsoft.com/office/powerpoint/2010/main" val="23661074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F42332-FF45-4C7B-82E2-E06EB7787F7D}" type="slidenum">
              <a:rPr lang="en-US" smtClean="0"/>
              <a:t>42</a:t>
            </a:fld>
            <a:endParaRPr lang="en-US" dirty="0"/>
          </a:p>
        </p:txBody>
      </p:sp>
      <p:sp>
        <p:nvSpPr>
          <p:cNvPr id="3" name="TextBox 2"/>
          <p:cNvSpPr txBox="1"/>
          <p:nvPr/>
        </p:nvSpPr>
        <p:spPr>
          <a:xfrm>
            <a:off x="2416629" y="2122714"/>
            <a:ext cx="7151317" cy="584775"/>
          </a:xfrm>
          <a:prstGeom prst="rect">
            <a:avLst/>
          </a:prstGeom>
          <a:noFill/>
        </p:spPr>
        <p:txBody>
          <a:bodyPr wrap="none" rtlCol="0">
            <a:spAutoFit/>
          </a:bodyPr>
          <a:lstStyle/>
          <a:p>
            <a:r>
              <a:rPr lang="en-US" sz="3200" dirty="0" smtClean="0"/>
              <a:t>Extra slides if needed for discussion.</a:t>
            </a:r>
            <a:endParaRPr lang="en-US" sz="3200" dirty="0"/>
          </a:p>
        </p:txBody>
      </p:sp>
    </p:spTree>
    <p:extLst>
      <p:ext uri="{BB962C8B-B14F-4D97-AF65-F5344CB8AC3E}">
        <p14:creationId xmlns:p14="http://schemas.microsoft.com/office/powerpoint/2010/main" val="36350510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4904056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165004699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27962661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a:t>
            </a:r>
            <a:endParaRPr lang="en-US" dirty="0">
              <a:solidFill>
                <a:schemeClr val="bg1">
                  <a:lumMod val="50000"/>
                </a:schemeClr>
              </a:solidFill>
            </a:endParaRPr>
          </a:p>
        </p:txBody>
      </p:sp>
    </p:spTree>
    <p:extLst>
      <p:ext uri="{BB962C8B-B14F-4D97-AF65-F5344CB8AC3E}">
        <p14:creationId xmlns:p14="http://schemas.microsoft.com/office/powerpoint/2010/main" val="71268104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60981234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a:t>
            </a:r>
            <a:r>
              <a:rPr lang="en-US" dirty="0" smtClean="0"/>
              <a:t>Rodent Eradication Incident </a:t>
            </a:r>
            <a:r>
              <a:rPr lang="en-US" dirty="0"/>
              <a:t>Command Structure</a:t>
            </a:r>
          </a:p>
        </p:txBody>
      </p:sp>
    </p:spTree>
    <p:extLst>
      <p:ext uri="{BB962C8B-B14F-4D97-AF65-F5344CB8AC3E}">
        <p14:creationId xmlns:p14="http://schemas.microsoft.com/office/powerpoint/2010/main" val="11292917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13089" y="951676"/>
            <a:ext cx="2457005" cy="1187189"/>
          </a:xfrm>
        </p:spPr>
        <p:txBody>
          <a:bodyPr>
            <a:normAutofit fontScale="85000" lnSpcReduction="10000"/>
          </a:bodyPr>
          <a:lstStyle/>
          <a:p>
            <a:r>
              <a:rPr lang="en-US" dirty="0" smtClean="0"/>
              <a:t>Permits &amp; Consultations</a:t>
            </a:r>
            <a:endParaRPr lang="en-US" dirty="0"/>
          </a:p>
        </p:txBody>
      </p:sp>
      <p:sp>
        <p:nvSpPr>
          <p:cNvPr id="5" name="Rectangle 3"/>
          <p:cNvSpPr txBox="1">
            <a:spLocks noChangeArrowheads="1"/>
          </p:cNvSpPr>
          <p:nvPr/>
        </p:nvSpPr>
        <p:spPr>
          <a:xfrm>
            <a:off x="3545461" y="558484"/>
            <a:ext cx="8229600" cy="5778308"/>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en-US" sz="2200" b="1" dirty="0">
                <a:solidFill>
                  <a:srgbClr val="F1730C"/>
                </a:solidFill>
              </a:rPr>
              <a:t>Endangered Species Act </a:t>
            </a:r>
            <a:r>
              <a:rPr lang="en-US" sz="2200" b="1" dirty="0" smtClean="0">
                <a:solidFill>
                  <a:srgbClr val="F1730C"/>
                </a:solidFill>
              </a:rPr>
              <a:t>Section </a:t>
            </a:r>
            <a:r>
              <a:rPr lang="en-US" sz="2200" b="1" dirty="0">
                <a:solidFill>
                  <a:srgbClr val="F1730C"/>
                </a:solidFill>
              </a:rPr>
              <a:t>7 </a:t>
            </a:r>
            <a:r>
              <a:rPr lang="en-US" sz="2200" b="1" dirty="0" smtClean="0">
                <a:solidFill>
                  <a:srgbClr val="F1730C"/>
                </a:solidFill>
              </a:rPr>
              <a:t>- black abalone</a:t>
            </a:r>
          </a:p>
          <a:p>
            <a:pPr>
              <a:lnSpc>
                <a:spcPct val="150000"/>
              </a:lnSpc>
              <a:buSzPct val="100000"/>
              <a:buFont typeface="Wingdings" panose="05000000000000000000" pitchFamily="2" charset="2"/>
              <a:buChar char="ü"/>
            </a:pPr>
            <a:r>
              <a:rPr lang="en-US" sz="2200" b="1" dirty="0" smtClean="0">
                <a:solidFill>
                  <a:srgbClr val="F1730C"/>
                </a:solidFill>
              </a:rPr>
              <a:t>Essential Fish Habitat consultation</a:t>
            </a:r>
          </a:p>
          <a:p>
            <a:pPr>
              <a:lnSpc>
                <a:spcPct val="150000"/>
              </a:lnSpc>
              <a:buSzPct val="100000"/>
              <a:buFont typeface="Arial" panose="020B0604020202020204" pitchFamily="34" charset="0"/>
              <a:buChar char="•"/>
            </a:pPr>
            <a:r>
              <a:rPr lang="en-US" sz="2200" b="1" dirty="0">
                <a:solidFill>
                  <a:srgbClr val="F1730C"/>
                </a:solidFill>
              </a:rPr>
              <a:t>Coastal Zone Management Act (CZMA) - Consistency</a:t>
            </a:r>
          </a:p>
          <a:p>
            <a:pPr>
              <a:lnSpc>
                <a:spcPct val="150000"/>
              </a:lnSpc>
              <a:buSzPct val="100000"/>
              <a:buFont typeface="Arial" panose="020B0604020202020204" pitchFamily="34" charset="0"/>
              <a:buChar char="•"/>
            </a:pPr>
            <a:r>
              <a:rPr lang="en-US" sz="2200" b="1" dirty="0" smtClean="0">
                <a:solidFill>
                  <a:srgbClr val="F1730C"/>
                </a:solidFill>
              </a:rPr>
              <a:t>Marine Mammal Protection Act - IHA</a:t>
            </a:r>
          </a:p>
          <a:p>
            <a:pPr>
              <a:lnSpc>
                <a:spcPct val="150000"/>
              </a:lnSpc>
              <a:buSzPct val="100000"/>
              <a:buFont typeface="Arial" panose="020B0604020202020204" pitchFamily="34" charset="0"/>
              <a:buChar char="•"/>
            </a:pPr>
            <a:r>
              <a:rPr lang="en-US" sz="2200" b="1" dirty="0">
                <a:solidFill>
                  <a:srgbClr val="F1730C"/>
                </a:solidFill>
              </a:rPr>
              <a:t>National Marine </a:t>
            </a:r>
            <a:r>
              <a:rPr lang="en-US" sz="2200" b="1" dirty="0" smtClean="0">
                <a:solidFill>
                  <a:srgbClr val="F1730C"/>
                </a:solidFill>
              </a:rPr>
              <a:t>Sanctuary – Section 304D consultation</a:t>
            </a:r>
            <a:endParaRPr lang="en-US" sz="2200" b="1" dirty="0">
              <a:solidFill>
                <a:srgbClr val="F1730C"/>
              </a:solidFill>
            </a:endParaRPr>
          </a:p>
          <a:p>
            <a:pPr>
              <a:lnSpc>
                <a:spcPct val="150000"/>
              </a:lnSpc>
              <a:buSzPct val="100000"/>
              <a:buFont typeface="Arial" panose="020B0604020202020204" pitchFamily="34" charset="0"/>
              <a:buChar char="•"/>
            </a:pPr>
            <a:r>
              <a:rPr lang="en-US" sz="2200" b="1" dirty="0" smtClean="0">
                <a:solidFill>
                  <a:srgbClr val="F1730C"/>
                </a:solidFill>
              </a:rPr>
              <a:t>Clean Water Act - NPDES for Aerial Applications</a:t>
            </a:r>
          </a:p>
          <a:p>
            <a:pPr>
              <a:lnSpc>
                <a:spcPct val="150000"/>
              </a:lnSpc>
              <a:buSzPct val="100000"/>
              <a:buFont typeface="Arial" panose="020B0604020202020204" pitchFamily="34" charset="0"/>
              <a:buChar char="•"/>
            </a:pPr>
            <a:r>
              <a:rPr lang="en-US" sz="2200" b="1" dirty="0" smtClean="0">
                <a:solidFill>
                  <a:srgbClr val="F1730C"/>
                </a:solidFill>
              </a:rPr>
              <a:t>Wilderness Act (WA) – Minimum Requirements</a:t>
            </a:r>
          </a:p>
          <a:p>
            <a:pPr>
              <a:lnSpc>
                <a:spcPct val="150000"/>
              </a:lnSpc>
              <a:buSzPct val="100000"/>
              <a:buFont typeface="Arial" panose="020B0604020202020204" pitchFamily="34" charset="0"/>
              <a:buChar char="•"/>
            </a:pPr>
            <a:r>
              <a:rPr lang="en-US" sz="2200" b="1" dirty="0" smtClean="0">
                <a:solidFill>
                  <a:srgbClr val="F1730C"/>
                </a:solidFill>
              </a:rPr>
              <a:t>National Historic Preservation Act – Section 106</a:t>
            </a:r>
          </a:p>
          <a:p>
            <a:pPr>
              <a:lnSpc>
                <a:spcPct val="150000"/>
              </a:lnSpc>
              <a:buSzPct val="100000"/>
              <a:buFont typeface="Arial" panose="020B0604020202020204" pitchFamily="34" charset="0"/>
              <a:buChar char="•"/>
            </a:pPr>
            <a:r>
              <a:rPr lang="en-US" sz="2200" b="1" dirty="0" smtClean="0">
                <a:solidFill>
                  <a:srgbClr val="F1730C"/>
                </a:solidFill>
              </a:rPr>
              <a:t>Federal Insecticide Fungicide and Rodenticide Act (FIFRA)</a:t>
            </a:r>
          </a:p>
          <a:p>
            <a:pPr>
              <a:lnSpc>
                <a:spcPct val="150000"/>
              </a:lnSpc>
              <a:buSzPct val="100000"/>
              <a:buFont typeface="Arial" panose="020B0604020202020204" pitchFamily="34" charset="0"/>
              <a:buChar char="•"/>
            </a:pPr>
            <a:endParaRPr lang="en-US" sz="2200" b="1" dirty="0" smtClean="0">
              <a:solidFill>
                <a:srgbClr val="F1730C"/>
              </a:solidFill>
            </a:endParaRPr>
          </a:p>
        </p:txBody>
      </p:sp>
    </p:spTree>
    <p:extLst>
      <p:ext uri="{BB962C8B-B14F-4D97-AF65-F5344CB8AC3E}">
        <p14:creationId xmlns:p14="http://schemas.microsoft.com/office/powerpoint/2010/main" val="1426605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21575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51</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39532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0CA14705-ECA8-4391-891A-C4473E325DE6}"/>
</file>

<file path=customXml/itemProps2.xml><?xml version="1.0" encoding="utf-8"?>
<ds:datastoreItem xmlns:ds="http://schemas.openxmlformats.org/officeDocument/2006/customXml" ds:itemID="{17B57A09-36B2-4D33-BD15-2A554A3D0905}"/>
</file>

<file path=customXml/itemProps3.xml><?xml version="1.0" encoding="utf-8"?>
<ds:datastoreItem xmlns:ds="http://schemas.openxmlformats.org/officeDocument/2006/customXml" ds:itemID="{E6E2014F-54A2-4A4E-88B0-E08F90927392}"/>
</file>

<file path=docProps/app.xml><?xml version="1.0" encoding="utf-8"?>
<Properties xmlns="http://schemas.openxmlformats.org/officeDocument/2006/extended-properties" xmlns:vt="http://schemas.openxmlformats.org/officeDocument/2006/docPropsVTypes">
  <Template/>
  <TotalTime>14360</TotalTime>
  <Words>4889</Words>
  <Application>Microsoft Office PowerPoint</Application>
  <PresentationFormat>Widescreen</PresentationFormat>
  <Paragraphs>572</Paragraphs>
  <Slides>51</Slides>
  <Notes>51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9" baseType="lpstr">
      <vt:lpstr>Arial</vt:lpstr>
      <vt:lpstr>Calibri</vt:lpstr>
      <vt:lpstr>Century Expanded LT Std</vt:lpstr>
      <vt:lpstr>Century Gothic</vt:lpstr>
      <vt:lpstr>Times New Roman</vt:lpstr>
      <vt:lpstr>Wingdings</vt:lpstr>
      <vt:lpstr>Office Theme</vt:lpstr>
      <vt:lpstr>Acrobat Document</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632</cp:revision>
  <cp:lastPrinted>2020-02-18T20:35:33Z</cp:lastPrinted>
  <dcterms:created xsi:type="dcterms:W3CDTF">2019-08-01T23:51:04Z</dcterms:created>
  <dcterms:modified xsi:type="dcterms:W3CDTF">2020-02-19T19:52:19Z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594600.000000000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